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8"/>
  </p:notesMasterIdLst>
  <p:sldIdLst>
    <p:sldId id="256" r:id="rId2"/>
    <p:sldId id="257" r:id="rId3"/>
    <p:sldId id="258" r:id="rId4"/>
    <p:sldId id="269" r:id="rId5"/>
    <p:sldId id="268" r:id="rId6"/>
    <p:sldId id="267" r:id="rId7"/>
    <p:sldId id="266" r:id="rId8"/>
    <p:sldId id="265" r:id="rId9"/>
    <p:sldId id="264" r:id="rId10"/>
    <p:sldId id="263" r:id="rId11"/>
    <p:sldId id="262" r:id="rId12"/>
    <p:sldId id="261" r:id="rId13"/>
    <p:sldId id="260" r:id="rId14"/>
    <p:sldId id="270" r:id="rId15"/>
    <p:sldId id="271" r:id="rId16"/>
    <p:sldId id="25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autoAdjust="0"/>
    <p:restoredTop sz="77092" autoAdjust="0"/>
  </p:normalViewPr>
  <p:slideViewPr>
    <p:cSldViewPr snapToGrid="0">
      <p:cViewPr>
        <p:scale>
          <a:sx n="62" d="100"/>
          <a:sy n="62" d="100"/>
        </p:scale>
        <p:origin x="-942" y="174"/>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90B99E-AB31-4A92-A699-2696593BA92B}" type="datetimeFigureOut">
              <a:rPr lang="en-US" smtClean="0"/>
              <a:t>4/24/2018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71A574-22A7-4B51-8CB6-C87E2A10F462}" type="slidenum">
              <a:rPr lang="en-US" smtClean="0"/>
              <a:t>‹#›</a:t>
            </a:fld>
            <a:endParaRPr lang="en-US"/>
          </a:p>
        </p:txBody>
      </p:sp>
    </p:spTree>
    <p:extLst>
      <p:ext uri="{BB962C8B-B14F-4D97-AF65-F5344CB8AC3E}">
        <p14:creationId xmlns:p14="http://schemas.microsoft.com/office/powerpoint/2010/main" val="267604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200" kern="1200" dirty="0" smtClean="0">
                <a:solidFill>
                  <a:schemeClr val="tx1"/>
                </a:solidFill>
                <a:effectLst/>
                <a:latin typeface="+mn-lt"/>
                <a:ea typeface="+mn-ea"/>
                <a:cs typeface="+mn-cs"/>
              </a:rPr>
              <a:t>Following the escalating numbers of homeless veterans in Kentucky, the Kentucky Housing Corporation in conjunction with other companies and government institutions joined forces to address the issues. The target for the program are homeless veterans, retired military personnel, and their families, and the main objective is to ensure that this all of them are settled in housings for the next five years. Furthermore, the homeless veterans face other challenges like social and health issues that also need urgent attention. Most of them suffer from post-traumatic stress disorders and other different health complications. Also, some of them have been disassociated with their family and this program promises to incorporate them effectively into the community.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2</a:t>
            </a:fld>
            <a:endParaRPr lang="en-US"/>
          </a:p>
        </p:txBody>
      </p:sp>
    </p:spTree>
    <p:extLst>
      <p:ext uri="{BB962C8B-B14F-4D97-AF65-F5344CB8AC3E}">
        <p14:creationId xmlns:p14="http://schemas.microsoft.com/office/powerpoint/2010/main" val="860642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needs assessment involves the study that will be carried out to determine the specific issues that ought to be addressed. Out of the needs assessment.</a:t>
            </a:r>
            <a:r>
              <a:rPr lang="en-US" baseline="0" dirty="0" smtClean="0"/>
              <a:t> The specific objectives were established and the solutions to the needs recommended. From the needs assessment it was established that the actual number of homeless veterans was not establish. Therefore there was need to collect data to determine the actual population of homeless veterans in Kentucky. From the needs assessment that was conducted, it was also evident that the homeless veterans needed proper housing and medical care. So, it is the objective of this program to ensure that all the homeless veterans in Kentucky receive housing and the medical attention that the need (</a:t>
            </a:r>
            <a:r>
              <a:rPr lang="en-US" sz="1200" dirty="0" err="1" smtClean="0"/>
              <a:t>O”Toole</a:t>
            </a:r>
            <a:r>
              <a:rPr lang="en-US" sz="1200" dirty="0" smtClean="0"/>
              <a:t>,</a:t>
            </a:r>
            <a:r>
              <a:rPr lang="en-US" sz="1200" baseline="0" dirty="0" smtClean="0"/>
              <a:t> 2018</a:t>
            </a:r>
            <a:r>
              <a:rPr lang="en-US" sz="1200" dirty="0" smtClean="0"/>
              <a:t>)</a:t>
            </a:r>
          </a:p>
          <a:p>
            <a:r>
              <a:rPr lang="en-US" sz="1200" dirty="0" smtClean="0"/>
              <a:t>Finally, housing and providing the homeless veterans with the  medical care may fail to be a sustaining solution for the sustain</a:t>
            </a:r>
            <a:r>
              <a:rPr lang="en-US" sz="1200" baseline="0" dirty="0" smtClean="0"/>
              <a:t> solution for all the problem that the veterans encounter </a:t>
            </a:r>
            <a:r>
              <a:rPr lang="en-US" baseline="0" dirty="0" smtClean="0"/>
              <a:t>(</a:t>
            </a:r>
            <a:r>
              <a:rPr lang="en-US" sz="1200" dirty="0" err="1" smtClean="0"/>
              <a:t>O”Toole</a:t>
            </a:r>
            <a:r>
              <a:rPr lang="en-US" sz="1200" dirty="0" smtClean="0"/>
              <a:t>,</a:t>
            </a:r>
            <a:r>
              <a:rPr lang="en-US" sz="1200" baseline="0" dirty="0" smtClean="0"/>
              <a:t> 2018</a:t>
            </a:r>
            <a:r>
              <a:rPr lang="en-US" sz="1200" dirty="0" smtClean="0"/>
              <a:t>)</a:t>
            </a:r>
            <a:r>
              <a:rPr lang="en-US" sz="1200" baseline="0" dirty="0" smtClean="0"/>
              <a:t>. After the end of the program in the five years it is set to run, the beneficiaries will have financial needs and skills that will help them fend for the selves. Therefore, the final objective of the program is to provide </a:t>
            </a:r>
            <a:r>
              <a:rPr lang="en-US" sz="1200" baseline="0" dirty="0" smtClean="0"/>
              <a:t>financial </a:t>
            </a:r>
            <a:r>
              <a:rPr lang="en-US" sz="1200" baseline="0" dirty="0" smtClean="0"/>
              <a:t>assistance, e</a:t>
            </a:r>
            <a:r>
              <a:rPr lang="en-US" sz="1200" dirty="0" smtClean="0"/>
              <a:t>ducation, and employment opportunities for</a:t>
            </a:r>
            <a:r>
              <a:rPr lang="en-US" sz="1200" baseline="0" dirty="0" smtClean="0"/>
              <a:t> the homeless veterans </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3</a:t>
            </a:fld>
            <a:endParaRPr lang="en-US"/>
          </a:p>
        </p:txBody>
      </p:sp>
    </p:spTree>
    <p:extLst>
      <p:ext uri="{BB962C8B-B14F-4D97-AF65-F5344CB8AC3E}">
        <p14:creationId xmlns:p14="http://schemas.microsoft.com/office/powerpoint/2010/main" val="2487166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five that</a:t>
            </a:r>
            <a:r>
              <a:rPr lang="en-US" baseline="0" dirty="0" smtClean="0"/>
              <a:t> the program is expected to run, the resultant outcome is permanent homes for all the homeless and there families; a detail database containing all the information about the homeless; comprehensive healthcare services for the homeless veterans; and employment opportunities for them. The program shall only be deemed successful if all the homeless veterans in Kentucky have be fully resettled into their new homes. Also, the success of the program will depend on weather the health conditions of all the veterans that have gone through these program is good.  Furthermore, homeless veterans should receive employment, and a record database that contain comprehensive information about them and their progress be generated.</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4</a:t>
            </a:fld>
            <a:endParaRPr lang="en-US"/>
          </a:p>
        </p:txBody>
      </p:sp>
    </p:spTree>
    <p:extLst>
      <p:ext uri="{BB962C8B-B14F-4D97-AF65-F5344CB8AC3E}">
        <p14:creationId xmlns:p14="http://schemas.microsoft.com/office/powerpoint/2010/main" val="2344051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a:t>
            </a:r>
            <a:r>
              <a:rPr lang="en-US" baseline="0" dirty="0" smtClean="0"/>
              <a:t> major methods of collecting data to be used in the gathering of information about the needs of the homeless veterans is through survey and interviews. The other methods may or may not be used depending on the necessity of the data that out to be collected. Collection of the data through the interview will be done on a specific population of people including the homeless veterans and the people within the  neighborhood who have come to contact with the veterans. The interview shall be conducted following specific backgrounds including, the </a:t>
            </a:r>
            <a:r>
              <a:rPr lang="en-US" sz="1200" kern="1200" baseline="0" dirty="0" smtClean="0">
                <a:solidFill>
                  <a:schemeClr val="tx1"/>
                </a:solidFill>
                <a:effectLst/>
                <a:latin typeface="+mn-lt"/>
                <a:ea typeface="+mn-ea"/>
                <a:cs typeface="+mn-cs"/>
              </a:rPr>
              <a:t>identification of the target </a:t>
            </a:r>
            <a:r>
              <a:rPr lang="en-US" sz="1200" kern="1200" dirty="0" smtClean="0">
                <a:solidFill>
                  <a:schemeClr val="tx1"/>
                </a:solidFill>
                <a:effectLst/>
                <a:latin typeface="+mn-lt"/>
                <a:ea typeface="+mn-ea"/>
                <a:cs typeface="+mn-cs"/>
              </a:rPr>
              <a:t>population for</a:t>
            </a:r>
            <a:r>
              <a:rPr lang="en-US" sz="1200" kern="1200" baseline="0" dirty="0" smtClean="0">
                <a:solidFill>
                  <a:schemeClr val="tx1"/>
                </a:solidFill>
                <a:effectLst/>
                <a:latin typeface="+mn-lt"/>
                <a:ea typeface="+mn-ea"/>
                <a:cs typeface="+mn-cs"/>
              </a:rPr>
              <a:t> the interview, carrying out the actual interview, and finally the summary and analysis of the results of the interview. The second key method of collecting data is the use of survey. A community survey is the best and the simplest method of collecting data for this method since this research involves small sample size that is confined to a specific locations. Another method of collecting data that may be important is case studies. Case studies involves the finding the solutions to the problems in this program through studying other similar records of such cases.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5</a:t>
            </a:fld>
            <a:endParaRPr lang="en-US"/>
          </a:p>
        </p:txBody>
      </p:sp>
    </p:spTree>
    <p:extLst>
      <p:ext uri="{BB962C8B-B14F-4D97-AF65-F5344CB8AC3E}">
        <p14:creationId xmlns:p14="http://schemas.microsoft.com/office/powerpoint/2010/main" val="2148178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a:t>
            </a:r>
            <a:r>
              <a:rPr lang="en-US" baseline="0" dirty="0" smtClean="0"/>
              <a:t> from peer reviewed journals or article may also be vital in ensuring that the appropriate solution is found for this case. The peer reviewed articles or journals contains information that is reliable given that the information has followed the appropriate standards and has been acknowledged by experts as a credible sour of information.</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6</a:t>
            </a:fld>
            <a:endParaRPr lang="en-US"/>
          </a:p>
        </p:txBody>
      </p:sp>
    </p:spTree>
    <p:extLst>
      <p:ext uri="{BB962C8B-B14F-4D97-AF65-F5344CB8AC3E}">
        <p14:creationId xmlns:p14="http://schemas.microsoft.com/office/powerpoint/2010/main" val="3697677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200" kern="1200" dirty="0" smtClean="0">
                <a:solidFill>
                  <a:schemeClr val="tx1"/>
                </a:solidFill>
                <a:effectLst/>
                <a:latin typeface="+mn-lt"/>
                <a:ea typeface="+mn-ea"/>
                <a:cs typeface="+mn-cs"/>
              </a:rPr>
              <a:t>The contractors will include</a:t>
            </a:r>
            <a:r>
              <a:rPr lang="en-US" sz="1200" kern="1200" baseline="0" dirty="0" smtClean="0">
                <a:solidFill>
                  <a:schemeClr val="tx1"/>
                </a:solidFill>
                <a:effectLst/>
                <a:latin typeface="+mn-lt"/>
                <a:ea typeface="+mn-ea"/>
                <a:cs typeface="+mn-cs"/>
              </a:rPr>
              <a:t> any company or individual that has been contracted to perform specific functions that will either supplement the employee of the program or will provide other services that the staff of this program cannot. The first example of the contractors is the trainers. Although there are trainers that have been included in the final staffing plan, this category of trainers offer services that go beyond the scope of what this program covers. The trainers also provide services at a more economic rate as compared to the option of having to employ the individuals on a permanent basis. Furthermore, most of the contracted trainer have vast </a:t>
            </a:r>
            <a:r>
              <a:rPr lang="en-US" sz="1200" kern="1200" baseline="0" dirty="0" err="1" smtClean="0">
                <a:solidFill>
                  <a:schemeClr val="tx1"/>
                </a:solidFill>
                <a:effectLst/>
                <a:latin typeface="+mn-lt"/>
                <a:ea typeface="+mn-ea"/>
                <a:cs typeface="+mn-cs"/>
              </a:rPr>
              <a:t>knowleged</a:t>
            </a:r>
            <a:r>
              <a:rPr lang="en-US" sz="1200" kern="1200" baseline="0" dirty="0" smtClean="0">
                <a:solidFill>
                  <a:schemeClr val="tx1"/>
                </a:solidFill>
                <a:effectLst/>
                <a:latin typeface="+mn-lt"/>
                <a:ea typeface="+mn-ea"/>
                <a:cs typeface="+mn-cs"/>
              </a:rPr>
              <a:t> of the job market and will provide significant assistance in nurturing the homeless veterans to become productive citizens.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7</a:t>
            </a:fld>
            <a:endParaRPr lang="en-US"/>
          </a:p>
        </p:txBody>
      </p:sp>
    </p:spTree>
    <p:extLst>
      <p:ext uri="{BB962C8B-B14F-4D97-AF65-F5344CB8AC3E}">
        <p14:creationId xmlns:p14="http://schemas.microsoft.com/office/powerpoint/2010/main" val="2606232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contractors</a:t>
            </a:r>
            <a:r>
              <a:rPr lang="en-US" baseline="0" dirty="0" smtClean="0"/>
              <a:t> list will also contain the medical suppliers, electricity suppliers, construction company. The medical suppliers includes all the companies that supply medical equipment and suppliers to facilitate the treatment of the homeless veterans. The most of the medical services have been provided by government agencies but it is the responsibility of this program to cater for healthcare need that have not well been covered. Therefore the medical suppliers will team up with the doctors and the nurses to provide all the necessary materials for the success of the program.</a:t>
            </a:r>
          </a:p>
          <a:p>
            <a:r>
              <a:rPr lang="en-US" baseline="0" dirty="0" smtClean="0"/>
              <a:t>The electricity supplier is the energy company that will ensure all the houses of the homeless veterans and the offices for running this program are properly fitted with electricity cables and there is supply of electricity. The construction company will work hand in hand with the Kentucky housing corporation to ensure that all the houses have been constructed. As the major stake holder in this program, the Kentucky Housing Corporation offered to provide housing for the homeless veterans it does not have the capacity to do so single handedly. Therefore there is need for the program to hire another company that supplement the </a:t>
            </a:r>
            <a:r>
              <a:rPr lang="en-US" baseline="0" dirty="0" err="1" smtClean="0"/>
              <a:t>contruction</a:t>
            </a:r>
            <a:r>
              <a:rPr lang="en-US" baseline="0" dirty="0" smtClean="0"/>
              <a:t> </a:t>
            </a:r>
            <a:r>
              <a:rPr lang="en-US" baseline="0" dirty="0" err="1" smtClean="0"/>
              <a:t>serveices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8</a:t>
            </a:fld>
            <a:endParaRPr lang="en-US"/>
          </a:p>
        </p:txBody>
      </p:sp>
    </p:spTree>
    <p:extLst>
      <p:ext uri="{BB962C8B-B14F-4D97-AF65-F5344CB8AC3E}">
        <p14:creationId xmlns:p14="http://schemas.microsoft.com/office/powerpoint/2010/main" val="414628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data collection company will be crucial in the collection and analysis of data from the homeless veterans to establish the best solution for this case. Also, there exists the cleaning company which will provide the necessary cleaning services for the homeless veterans </a:t>
            </a:r>
            <a:r>
              <a:rPr lang="en-US" sz="1200" dirty="0" smtClean="0"/>
              <a:t>in their residents and the offices that will house the staff.</a:t>
            </a:r>
            <a:r>
              <a:rPr lang="en-US" sz="1200" baseline="0" dirty="0" smtClean="0"/>
              <a:t> The final contractor is the auditing company </a:t>
            </a:r>
            <a:r>
              <a:rPr lang="en-US" sz="1200" baseline="0" dirty="0" err="1" smtClean="0"/>
              <a:t>wchich</a:t>
            </a:r>
            <a:r>
              <a:rPr lang="en-US" sz="1200" baseline="0" dirty="0" smtClean="0"/>
              <a:t> will edit the whole project. this projects works with in a limited budget and it is therefore important that all the funds utilized are properly accounted for </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9</a:t>
            </a:fld>
            <a:endParaRPr lang="en-US"/>
          </a:p>
        </p:txBody>
      </p:sp>
    </p:spTree>
    <p:extLst>
      <p:ext uri="{BB962C8B-B14F-4D97-AF65-F5344CB8AC3E}">
        <p14:creationId xmlns:p14="http://schemas.microsoft.com/office/powerpoint/2010/main" val="3716266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program has been broken</a:t>
            </a:r>
            <a:r>
              <a:rPr lang="en-US" sz="1200" kern="1200" baseline="0" dirty="0" smtClean="0">
                <a:solidFill>
                  <a:schemeClr val="tx1"/>
                </a:solidFill>
                <a:effectLst/>
                <a:latin typeface="+mn-lt"/>
                <a:ea typeface="+mn-ea"/>
                <a:cs typeface="+mn-cs"/>
              </a:rPr>
              <a:t> dome to several units to ensure that all the parts of the objective are covered comprehensively. The staff is headed by the executive project manager who directs and coordinates all the activities of the program.</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10</a:t>
            </a:fld>
            <a:endParaRPr lang="en-US"/>
          </a:p>
        </p:txBody>
      </p:sp>
    </p:spTree>
    <p:extLst>
      <p:ext uri="{BB962C8B-B14F-4D97-AF65-F5344CB8AC3E}">
        <p14:creationId xmlns:p14="http://schemas.microsoft.com/office/powerpoint/2010/main" val="3951693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program will be running</a:t>
            </a:r>
            <a:r>
              <a:rPr lang="en-US" baseline="0" dirty="0" smtClean="0"/>
              <a:t> various units that are led by the projects management staff. This category of staff member include those that head the different units of the program such as the head doctors and the head social worker. This group of staff play an administrative function together with the executive project manager to direct and control all the activities of the program.</a:t>
            </a:r>
          </a:p>
          <a:p>
            <a:r>
              <a:rPr lang="en-US" baseline="0" dirty="0" smtClean="0"/>
              <a:t>Field officers, veterans affair are the personnel that conduct an assessment to find out if the veterans applying for this program are legitimate and meet all the standards required. On the other hand, the community soil worker plan for the activities and organize the </a:t>
            </a:r>
            <a:r>
              <a:rPr lang="en-US" baseline="0" dirty="0" err="1" smtClean="0"/>
              <a:t>varios</a:t>
            </a:r>
            <a:r>
              <a:rPr lang="en-US" baseline="0" dirty="0" smtClean="0"/>
              <a:t> families of the </a:t>
            </a:r>
            <a:r>
              <a:rPr lang="en-US" baseline="0" dirty="0" err="1" smtClean="0"/>
              <a:t>homless</a:t>
            </a:r>
            <a:r>
              <a:rPr lang="en-US" baseline="0" dirty="0" smtClean="0"/>
              <a:t> veterans in a way that they properly fit in the community</a:t>
            </a:r>
          </a:p>
        </p:txBody>
      </p:sp>
      <p:sp>
        <p:nvSpPr>
          <p:cNvPr id="4" name="Slide Number Placeholder 3"/>
          <p:cNvSpPr>
            <a:spLocks noGrp="1"/>
          </p:cNvSpPr>
          <p:nvPr>
            <p:ph type="sldNum" sz="quarter" idx="10"/>
          </p:nvPr>
        </p:nvSpPr>
        <p:spPr/>
        <p:txBody>
          <a:bodyPr/>
          <a:lstStyle/>
          <a:p>
            <a:fld id="{2D71A574-22A7-4B51-8CB6-C87E2A10F462}" type="slidenum">
              <a:rPr lang="en-US" smtClean="0"/>
              <a:t>11</a:t>
            </a:fld>
            <a:endParaRPr lang="en-US"/>
          </a:p>
        </p:txBody>
      </p:sp>
    </p:spTree>
    <p:extLst>
      <p:ext uri="{BB962C8B-B14F-4D97-AF65-F5344CB8AC3E}">
        <p14:creationId xmlns:p14="http://schemas.microsoft.com/office/powerpoint/2010/main" val="510499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Mental health social workers for this case are the therapist that work</a:t>
            </a:r>
            <a:r>
              <a:rPr lang="en-US" baseline="0" dirty="0" smtClean="0"/>
              <a:t> for this program through the providence of the federal government. Since most of the homeless veterans have undergone situations that are traumatizing, stabilizing there mental status is very vital. The mental health social workers are therefore present to ensure that all the medical necessity of the homeless veterans are catered for.</a:t>
            </a:r>
          </a:p>
          <a:p>
            <a:r>
              <a:rPr lang="en-US" baseline="0" dirty="0" smtClean="0"/>
              <a:t>Sheltered workshop supervisor are responsible for proving information of the best location to relocated the homeless veterans. This staff are conversant with the carious communities around them and work to ensure that the homeless veterans are settled within a neighborhood that is friendly and will positive influence their settlement</a:t>
            </a:r>
          </a:p>
          <a:p>
            <a:r>
              <a:rPr lang="en-US" baseline="0" dirty="0" smtClean="0"/>
              <a:t>This trainers are different form the contracted trainers because they offer basic knowledge to the veterans about how to connect effectively within the community and how to establish  a proper social network.</a:t>
            </a:r>
            <a:endParaRPr lang="en-US" dirty="0"/>
          </a:p>
        </p:txBody>
      </p:sp>
      <p:sp>
        <p:nvSpPr>
          <p:cNvPr id="4" name="Slide Number Placeholder 3"/>
          <p:cNvSpPr>
            <a:spLocks noGrp="1"/>
          </p:cNvSpPr>
          <p:nvPr>
            <p:ph type="sldNum" sz="quarter" idx="10"/>
          </p:nvPr>
        </p:nvSpPr>
        <p:spPr/>
        <p:txBody>
          <a:bodyPr/>
          <a:lstStyle/>
          <a:p>
            <a:fld id="{2D71A574-22A7-4B51-8CB6-C87E2A10F462}" type="slidenum">
              <a:rPr lang="en-US" smtClean="0"/>
              <a:t>12</a:t>
            </a:fld>
            <a:endParaRPr lang="en-US"/>
          </a:p>
        </p:txBody>
      </p:sp>
    </p:spTree>
    <p:extLst>
      <p:ext uri="{BB962C8B-B14F-4D97-AF65-F5344CB8AC3E}">
        <p14:creationId xmlns:p14="http://schemas.microsoft.com/office/powerpoint/2010/main" val="1978786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13</a:t>
            </a:fld>
            <a:endParaRPr lang="en-US"/>
          </a:p>
        </p:txBody>
      </p:sp>
    </p:spTree>
    <p:extLst>
      <p:ext uri="{BB962C8B-B14F-4D97-AF65-F5344CB8AC3E}">
        <p14:creationId xmlns:p14="http://schemas.microsoft.com/office/powerpoint/2010/main" val="1037023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5122333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3167089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965031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B0A23FC-1006-414C-BDC2-29F77CCE1C1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712572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B0A23FC-1006-414C-BDC2-29F77CCE1C17}" type="datetimeFigureOut">
              <a:rPr lang="en-US" smtClean="0"/>
              <a:t>4/24/2018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205227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B0A23FC-1006-414C-BDC2-29F77CCE1C17}" type="datetimeFigureOut">
              <a:rPr lang="en-US" smtClean="0"/>
              <a:t>4/24/2018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827844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FB0A23FC-1006-414C-BDC2-29F77CCE1C17}" type="datetimeFigureOut">
              <a:rPr lang="en-US" smtClean="0"/>
              <a:t>4/24/2018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1643054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0A23FC-1006-414C-BDC2-29F77CCE1C1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401028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0A23FC-1006-414C-BDC2-29F77CCE1C1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4072700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0A23FC-1006-414C-BDC2-29F77CCE1C1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974252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1808429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3165533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1730687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392796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881587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943380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0A23FC-1006-414C-BDC2-29F77CCE1C1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A9016-F9BE-4682-BF6A-60E1AF45B53A}" type="slidenum">
              <a:rPr lang="en-US" smtClean="0"/>
              <a:t>‹#›</a:t>
            </a:fld>
            <a:endParaRPr lang="en-US"/>
          </a:p>
        </p:txBody>
      </p:sp>
    </p:spTree>
    <p:extLst>
      <p:ext uri="{BB962C8B-B14F-4D97-AF65-F5344CB8AC3E}">
        <p14:creationId xmlns:p14="http://schemas.microsoft.com/office/powerpoint/2010/main" val="298565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B0A23FC-1006-414C-BDC2-29F77CCE1C17}" type="datetimeFigureOut">
              <a:rPr lang="en-US" smtClean="0"/>
              <a:t>4/24/2018</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4A9016-F9BE-4682-BF6A-60E1AF45B53A}" type="slidenum">
              <a:rPr lang="en-US" smtClean="0"/>
              <a:t>‹#›</a:t>
            </a:fld>
            <a:endParaRPr lang="en-US"/>
          </a:p>
        </p:txBody>
      </p:sp>
    </p:spTree>
    <p:extLst>
      <p:ext uri="{BB962C8B-B14F-4D97-AF65-F5344CB8AC3E}">
        <p14:creationId xmlns:p14="http://schemas.microsoft.com/office/powerpoint/2010/main" val="3489750530"/>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3662998"/>
          </a:xfrm>
        </p:spPr>
        <p:txBody>
          <a:bodyPr>
            <a:noAutofit/>
          </a:bodyPr>
          <a:lstStyle/>
          <a:p>
            <a:pPr hangingPunct="0"/>
            <a:r>
              <a:rPr lang="en-US" sz="5400" b="1" dirty="0"/>
              <a:t>Housing Homeless Veterans in Kentucky</a:t>
            </a:r>
            <a:r>
              <a:rPr lang="en-US" sz="5400" dirty="0"/>
              <a:t/>
            </a:r>
            <a:br>
              <a:rPr lang="en-US" sz="5400" dirty="0"/>
            </a:br>
            <a:r>
              <a:rPr lang="en-US" sz="5400" dirty="0"/>
              <a:t/>
            </a:r>
            <a:br>
              <a:rPr lang="en-US" sz="5400" dirty="0"/>
            </a:br>
            <a:endParaRPr lang="en-US" sz="5400" dirty="0"/>
          </a:p>
        </p:txBody>
      </p:sp>
      <p:sp>
        <p:nvSpPr>
          <p:cNvPr id="3" name="Subtitle 2"/>
          <p:cNvSpPr>
            <a:spLocks noGrp="1"/>
          </p:cNvSpPr>
          <p:nvPr>
            <p:ph type="subTitle" idx="1"/>
          </p:nvPr>
        </p:nvSpPr>
        <p:spPr>
          <a:xfrm>
            <a:off x="1524000" y="4038600"/>
            <a:ext cx="9144000" cy="1219200"/>
          </a:xfrm>
        </p:spPr>
        <p:txBody>
          <a:bodyPr>
            <a:normAutofit/>
          </a:bodyPr>
          <a:lstStyle/>
          <a:p>
            <a:r>
              <a:rPr lang="en-US" sz="3600" dirty="0" smtClean="0"/>
              <a:t>April 23, 2018</a:t>
            </a:r>
            <a:endParaRPr lang="en-US" sz="3600" dirty="0"/>
          </a:p>
        </p:txBody>
      </p:sp>
    </p:spTree>
    <p:extLst>
      <p:ext uri="{BB962C8B-B14F-4D97-AF65-F5344CB8AC3E}">
        <p14:creationId xmlns:p14="http://schemas.microsoft.com/office/powerpoint/2010/main" val="4110755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Executive</a:t>
            </a:r>
            <a:r>
              <a:rPr lang="en-US" sz="5400" dirty="0" smtClean="0"/>
              <a:t> </a:t>
            </a:r>
            <a:r>
              <a:rPr lang="en-US" sz="5400" dirty="0"/>
              <a:t>Summary</a:t>
            </a:r>
          </a:p>
        </p:txBody>
      </p:sp>
      <p:sp>
        <p:nvSpPr>
          <p:cNvPr id="3" name="Content Placeholder 2"/>
          <p:cNvSpPr>
            <a:spLocks noGrp="1"/>
          </p:cNvSpPr>
          <p:nvPr>
            <p:ph idx="1"/>
          </p:nvPr>
        </p:nvSpPr>
        <p:spPr/>
        <p:txBody>
          <a:bodyPr/>
          <a:lstStyle/>
          <a:p>
            <a:r>
              <a:rPr lang="en-US" sz="2800" dirty="0" smtClean="0"/>
              <a:t>This program was initiated by the Kentucky Housing Corporation targeting homeless </a:t>
            </a:r>
            <a:r>
              <a:rPr lang="en-US" sz="2800" dirty="0"/>
              <a:t>veterans, retired military personnel and their </a:t>
            </a:r>
            <a:r>
              <a:rPr lang="en-US" sz="2800" dirty="0" smtClean="0"/>
              <a:t>families</a:t>
            </a:r>
          </a:p>
          <a:p>
            <a:r>
              <a:rPr lang="en-US" sz="2800" dirty="0" smtClean="0"/>
              <a:t>The program is aimed at ensuring all the veterans are resettled with in five years</a:t>
            </a:r>
          </a:p>
          <a:p>
            <a:r>
              <a:rPr lang="en-US" sz="2800" dirty="0" smtClean="0"/>
              <a:t>The Program also aims at providing healthcare services and rehabilitating the homeless veterans so that they can </a:t>
            </a:r>
          </a:p>
          <a:p>
            <a:endParaRPr lang="en-US" dirty="0"/>
          </a:p>
        </p:txBody>
      </p:sp>
    </p:spTree>
    <p:extLst>
      <p:ext uri="{BB962C8B-B14F-4D97-AF65-F5344CB8AC3E}">
        <p14:creationId xmlns:p14="http://schemas.microsoft.com/office/powerpoint/2010/main" val="1934836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Finalized Needs Assessment</a:t>
            </a:r>
          </a:p>
        </p:txBody>
      </p:sp>
      <p:sp>
        <p:nvSpPr>
          <p:cNvPr id="3" name="Content Placeholder 2"/>
          <p:cNvSpPr>
            <a:spLocks noGrp="1"/>
          </p:cNvSpPr>
          <p:nvPr>
            <p:ph idx="1"/>
          </p:nvPr>
        </p:nvSpPr>
        <p:spPr/>
        <p:txBody>
          <a:bodyPr>
            <a:normAutofit fontScale="85000" lnSpcReduction="10000"/>
          </a:bodyPr>
          <a:lstStyle/>
          <a:p>
            <a:pPr marL="0" indent="0" hangingPunct="0">
              <a:buNone/>
            </a:pPr>
            <a:r>
              <a:rPr lang="en-US" sz="4200" b="1" dirty="0"/>
              <a:t>Objectives</a:t>
            </a:r>
          </a:p>
          <a:p>
            <a:pPr lvl="0" hangingPunct="0"/>
            <a:r>
              <a:rPr lang="en-US" sz="3000" dirty="0"/>
              <a:t>Collect data to determine the homeless number of veterans in Kentucky.</a:t>
            </a:r>
          </a:p>
          <a:p>
            <a:pPr lvl="0" hangingPunct="0"/>
            <a:r>
              <a:rPr lang="en-US" sz="3000" dirty="0"/>
              <a:t>Provide transitional housing and medical care for homeless veterans.</a:t>
            </a:r>
          </a:p>
          <a:p>
            <a:pPr lvl="0" hangingPunct="0"/>
            <a:r>
              <a:rPr lang="en-US" sz="3000" dirty="0"/>
              <a:t>Assist the homeless veterans to acquire permanent and safe housing.</a:t>
            </a:r>
          </a:p>
          <a:p>
            <a:pPr lvl="0" hangingPunct="0"/>
            <a:r>
              <a:rPr lang="en-US" sz="3000" dirty="0"/>
              <a:t>Offer financial assistance, education, and employment opportunities to the rescued veterans and their families.</a:t>
            </a:r>
          </a:p>
          <a:p>
            <a:endParaRPr lang="en-US" dirty="0"/>
          </a:p>
        </p:txBody>
      </p:sp>
    </p:spTree>
    <p:extLst>
      <p:ext uri="{BB962C8B-B14F-4D97-AF65-F5344CB8AC3E}">
        <p14:creationId xmlns:p14="http://schemas.microsoft.com/office/powerpoint/2010/main" val="2415106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Finalized Needs </a:t>
            </a:r>
            <a:r>
              <a:rPr lang="en-US" b="1" dirty="0" smtClean="0"/>
              <a:t>Assessment (Continuation)</a:t>
            </a:r>
            <a:endParaRPr lang="en-US" dirty="0"/>
          </a:p>
        </p:txBody>
      </p:sp>
      <p:sp>
        <p:nvSpPr>
          <p:cNvPr id="3" name="Content Placeholder 2"/>
          <p:cNvSpPr>
            <a:spLocks noGrp="1"/>
          </p:cNvSpPr>
          <p:nvPr>
            <p:ph idx="1"/>
          </p:nvPr>
        </p:nvSpPr>
        <p:spPr/>
        <p:txBody>
          <a:bodyPr>
            <a:normAutofit/>
          </a:bodyPr>
          <a:lstStyle/>
          <a:p>
            <a:pPr marL="0" indent="0" hangingPunct="0">
              <a:buNone/>
            </a:pPr>
            <a:r>
              <a:rPr lang="en-US" sz="3200" b="1" dirty="0"/>
              <a:t>Outcomes</a:t>
            </a:r>
          </a:p>
          <a:p>
            <a:pPr lvl="0" hangingPunct="0"/>
            <a:r>
              <a:rPr lang="en-US" sz="2800" dirty="0"/>
              <a:t>Permanent homes for homeless veterans</a:t>
            </a:r>
          </a:p>
          <a:p>
            <a:pPr lvl="0"/>
            <a:r>
              <a:rPr lang="en-US" sz="2800" dirty="0"/>
              <a:t>Better health for the homeless</a:t>
            </a:r>
          </a:p>
          <a:p>
            <a:pPr lvl="0"/>
            <a:r>
              <a:rPr lang="en-US" sz="2800" dirty="0"/>
              <a:t>Employment and training opportunities for homeless veterans.</a:t>
            </a:r>
          </a:p>
          <a:p>
            <a:pPr lvl="0"/>
            <a:r>
              <a:rPr lang="en-US" sz="2800" dirty="0"/>
              <a:t>Produce a detailed register of all veterans containing their economic and health status</a:t>
            </a:r>
            <a:r>
              <a:rPr lang="en-US" dirty="0"/>
              <a:t>.</a:t>
            </a:r>
          </a:p>
          <a:p>
            <a:endParaRPr lang="en-US" dirty="0"/>
          </a:p>
        </p:txBody>
      </p:sp>
    </p:spTree>
    <p:extLst>
      <p:ext uri="{BB962C8B-B14F-4D97-AF65-F5344CB8AC3E}">
        <p14:creationId xmlns:p14="http://schemas.microsoft.com/office/powerpoint/2010/main" val="84750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Finalized Needs Assessment (Continuation)</a:t>
            </a:r>
            <a:endParaRPr lang="en-US" dirty="0"/>
          </a:p>
        </p:txBody>
      </p:sp>
      <p:sp>
        <p:nvSpPr>
          <p:cNvPr id="3" name="Content Placeholder 2"/>
          <p:cNvSpPr>
            <a:spLocks noGrp="1"/>
          </p:cNvSpPr>
          <p:nvPr>
            <p:ph idx="1"/>
          </p:nvPr>
        </p:nvSpPr>
        <p:spPr/>
        <p:txBody>
          <a:bodyPr>
            <a:noAutofit/>
          </a:bodyPr>
          <a:lstStyle/>
          <a:p>
            <a:pPr marL="0" lvl="0" indent="0">
              <a:buNone/>
            </a:pPr>
            <a:r>
              <a:rPr lang="en-US" sz="2800" dirty="0" smtClean="0"/>
              <a:t>Data Collection Methods to be Used;</a:t>
            </a:r>
          </a:p>
          <a:p>
            <a:pPr lvl="0"/>
            <a:r>
              <a:rPr lang="en-US" sz="2800" dirty="0" smtClean="0"/>
              <a:t>Surveys</a:t>
            </a:r>
          </a:p>
          <a:p>
            <a:pPr lvl="0"/>
            <a:r>
              <a:rPr lang="en-US" sz="2800" dirty="0" smtClean="0"/>
              <a:t>Interviews</a:t>
            </a:r>
          </a:p>
          <a:p>
            <a:pPr lvl="0"/>
            <a:r>
              <a:rPr lang="en-US" sz="2800" dirty="0" smtClean="0"/>
              <a:t>Existing </a:t>
            </a:r>
            <a:r>
              <a:rPr lang="en-US" sz="2800" dirty="0"/>
              <a:t>data</a:t>
            </a:r>
          </a:p>
          <a:p>
            <a:pPr lvl="0"/>
            <a:r>
              <a:rPr lang="en-US" sz="2800" dirty="0"/>
              <a:t>Community forums</a:t>
            </a:r>
          </a:p>
          <a:p>
            <a:pPr lvl="0"/>
            <a:r>
              <a:rPr lang="en-US" sz="2800" dirty="0"/>
              <a:t>Case studies</a:t>
            </a:r>
          </a:p>
          <a:p>
            <a:pPr lvl="0"/>
            <a:r>
              <a:rPr lang="en-US" sz="2800" dirty="0"/>
              <a:t>Group </a:t>
            </a:r>
            <a:r>
              <a:rPr lang="en-US" sz="2800" dirty="0" smtClean="0"/>
              <a:t>assessment</a:t>
            </a:r>
            <a:endParaRPr lang="en-US" sz="2800" dirty="0"/>
          </a:p>
        </p:txBody>
      </p:sp>
    </p:spTree>
    <p:extLst>
      <p:ext uri="{BB962C8B-B14F-4D97-AF65-F5344CB8AC3E}">
        <p14:creationId xmlns:p14="http://schemas.microsoft.com/office/powerpoint/2010/main" val="33565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Finalized Needs Assessment (Continuation)</a:t>
            </a:r>
            <a:endParaRPr lang="en-US" dirty="0"/>
          </a:p>
        </p:txBody>
      </p:sp>
      <p:sp>
        <p:nvSpPr>
          <p:cNvPr id="3" name="Content Placeholder 2"/>
          <p:cNvSpPr>
            <a:spLocks noGrp="1"/>
          </p:cNvSpPr>
          <p:nvPr>
            <p:ph idx="1"/>
          </p:nvPr>
        </p:nvSpPr>
        <p:spPr>
          <a:xfrm>
            <a:off x="685801" y="1973750"/>
            <a:ext cx="10131425" cy="3649133"/>
          </a:xfrm>
        </p:spPr>
        <p:txBody>
          <a:bodyPr>
            <a:normAutofit/>
          </a:bodyPr>
          <a:lstStyle/>
          <a:p>
            <a:pPr lvl="0"/>
            <a:r>
              <a:rPr lang="en-US" sz="2800" dirty="0"/>
              <a:t>Peer reviews</a:t>
            </a:r>
          </a:p>
          <a:p>
            <a:pPr lvl="0"/>
            <a:r>
              <a:rPr lang="en-US" sz="2800" dirty="0"/>
              <a:t>Community profile</a:t>
            </a:r>
          </a:p>
          <a:p>
            <a:pPr lvl="0"/>
            <a:r>
              <a:rPr lang="en-US" sz="2800" dirty="0"/>
              <a:t>Journals</a:t>
            </a:r>
          </a:p>
          <a:p>
            <a:pPr lvl="0"/>
            <a:r>
              <a:rPr lang="en-US" sz="2800" dirty="0"/>
              <a:t>Inventories</a:t>
            </a:r>
          </a:p>
          <a:p>
            <a:pPr lvl="0"/>
            <a:r>
              <a:rPr lang="en-US" sz="2800" dirty="0"/>
              <a:t>Creative </a:t>
            </a:r>
            <a:r>
              <a:rPr lang="en-US" sz="2800" dirty="0" smtClean="0"/>
              <a:t>assessment</a:t>
            </a:r>
            <a:endParaRPr lang="en-US" sz="2800" dirty="0"/>
          </a:p>
        </p:txBody>
      </p:sp>
    </p:spTree>
    <p:extLst>
      <p:ext uri="{BB962C8B-B14F-4D97-AF65-F5344CB8AC3E}">
        <p14:creationId xmlns:p14="http://schemas.microsoft.com/office/powerpoint/2010/main" val="937696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Contractors List</a:t>
            </a:r>
            <a:endParaRPr lang="en-US" sz="5400" b="1" dirty="0"/>
          </a:p>
        </p:txBody>
      </p:sp>
      <p:sp>
        <p:nvSpPr>
          <p:cNvPr id="3" name="Content Placeholder 2"/>
          <p:cNvSpPr>
            <a:spLocks noGrp="1"/>
          </p:cNvSpPr>
          <p:nvPr>
            <p:ph idx="1"/>
          </p:nvPr>
        </p:nvSpPr>
        <p:spPr/>
        <p:txBody>
          <a:bodyPr>
            <a:noAutofit/>
          </a:bodyPr>
          <a:lstStyle/>
          <a:p>
            <a:pPr marL="0" indent="0">
              <a:buNone/>
            </a:pPr>
            <a:r>
              <a:rPr lang="en-US" sz="2800" dirty="0" smtClean="0"/>
              <a:t>From the needs a assessment that was conducted, a list of services that were necessary but were not included in the final staffing plan was necessary </a:t>
            </a:r>
            <a:r>
              <a:rPr lang="en-US" sz="2800" dirty="0"/>
              <a:t>(Lewis, Packard, &amp; Lewis, 2011)</a:t>
            </a:r>
            <a:r>
              <a:rPr lang="en-US" sz="2800" dirty="0" smtClean="0"/>
              <a:t>. The program therefore contracted different individual and companies to carry our the tasks. Such services include</a:t>
            </a:r>
          </a:p>
          <a:p>
            <a:r>
              <a:rPr lang="en-US" sz="2800" b="1" dirty="0" smtClean="0"/>
              <a:t>Trainers: </a:t>
            </a:r>
            <a:r>
              <a:rPr lang="en-US" sz="2800" dirty="0" smtClean="0"/>
              <a:t>this trainers will work in coordination with the training staff that have been employed in this program to ensure that the homeless veterans receive education and they are trained to qualify for employment opportunities</a:t>
            </a:r>
          </a:p>
        </p:txBody>
      </p:sp>
    </p:spTree>
    <p:extLst>
      <p:ext uri="{BB962C8B-B14F-4D97-AF65-F5344CB8AC3E}">
        <p14:creationId xmlns:p14="http://schemas.microsoft.com/office/powerpoint/2010/main" val="3153657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Contractors </a:t>
            </a:r>
            <a:r>
              <a:rPr lang="en-US" b="1" dirty="0" smtClean="0"/>
              <a:t>List (Continuation)</a:t>
            </a:r>
            <a:endParaRPr lang="en-US" dirty="0"/>
          </a:p>
        </p:txBody>
      </p:sp>
      <p:sp>
        <p:nvSpPr>
          <p:cNvPr id="3" name="Content Placeholder 2"/>
          <p:cNvSpPr>
            <a:spLocks noGrp="1"/>
          </p:cNvSpPr>
          <p:nvPr>
            <p:ph idx="1"/>
          </p:nvPr>
        </p:nvSpPr>
        <p:spPr/>
        <p:txBody>
          <a:bodyPr>
            <a:normAutofit lnSpcReduction="10000"/>
          </a:bodyPr>
          <a:lstStyle/>
          <a:p>
            <a:r>
              <a:rPr lang="en-US" sz="2800" b="1" dirty="0"/>
              <a:t>Medical </a:t>
            </a:r>
            <a:r>
              <a:rPr lang="en-US" sz="2800" b="1" dirty="0" smtClean="0"/>
              <a:t>Suppliers</a:t>
            </a:r>
            <a:r>
              <a:rPr lang="en-US" sz="2800" dirty="0" smtClean="0"/>
              <a:t>: this includes the company contracted to supply medical equipment and supplies that are to be used by the medical officers in the treatment of the homeless veterans.</a:t>
            </a:r>
            <a:endParaRPr lang="en-US" sz="2800" dirty="0"/>
          </a:p>
          <a:p>
            <a:r>
              <a:rPr lang="en-US" sz="2800" b="1" dirty="0"/>
              <a:t>Electricity </a:t>
            </a:r>
            <a:r>
              <a:rPr lang="en-US" sz="2800" b="1" dirty="0" smtClean="0"/>
              <a:t>Supplier</a:t>
            </a:r>
            <a:r>
              <a:rPr lang="en-US" sz="2800" dirty="0" smtClean="0"/>
              <a:t>: This is the energy company contracted to supply electricity to the homes of the homeless veterans.</a:t>
            </a:r>
            <a:endParaRPr lang="en-US" sz="2800" b="1" dirty="0"/>
          </a:p>
          <a:p>
            <a:r>
              <a:rPr lang="en-US" sz="2800" b="1" dirty="0"/>
              <a:t>Construction </a:t>
            </a:r>
            <a:r>
              <a:rPr lang="en-US" sz="2800" b="1" dirty="0" smtClean="0"/>
              <a:t>Company</a:t>
            </a:r>
            <a:r>
              <a:rPr lang="en-US" sz="2800" dirty="0" smtClean="0"/>
              <a:t>: this company is contracted to supplement the services provided by the Kentucky Housing Corporation in constructing the houses for the homeless veterans </a:t>
            </a:r>
            <a:endParaRPr lang="en-US" sz="2800" b="1" dirty="0"/>
          </a:p>
          <a:p>
            <a:pPr marL="0" indent="0">
              <a:buNone/>
            </a:pPr>
            <a:endParaRPr lang="en-US" sz="2800" dirty="0"/>
          </a:p>
        </p:txBody>
      </p:sp>
    </p:spTree>
    <p:extLst>
      <p:ext uri="{BB962C8B-B14F-4D97-AF65-F5344CB8AC3E}">
        <p14:creationId xmlns:p14="http://schemas.microsoft.com/office/powerpoint/2010/main" val="270936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Contractors List (Continuation)</a:t>
            </a:r>
            <a:endParaRPr lang="en-US" dirty="0"/>
          </a:p>
        </p:txBody>
      </p:sp>
      <p:sp>
        <p:nvSpPr>
          <p:cNvPr id="3" name="Content Placeholder 2"/>
          <p:cNvSpPr>
            <a:spLocks noGrp="1"/>
          </p:cNvSpPr>
          <p:nvPr>
            <p:ph idx="1"/>
          </p:nvPr>
        </p:nvSpPr>
        <p:spPr/>
        <p:txBody>
          <a:bodyPr>
            <a:normAutofit/>
          </a:bodyPr>
          <a:lstStyle/>
          <a:p>
            <a:r>
              <a:rPr lang="en-US" sz="2800" b="1" dirty="0"/>
              <a:t>Data Collection and Analysis </a:t>
            </a:r>
            <a:r>
              <a:rPr lang="en-US" sz="2800" b="1" dirty="0" smtClean="0"/>
              <a:t>Company</a:t>
            </a:r>
            <a:r>
              <a:rPr lang="en-US" sz="2800" dirty="0" smtClean="0"/>
              <a:t>: the company that collects and analysis data about the homeless veterans.</a:t>
            </a:r>
            <a:endParaRPr lang="en-US" sz="2800" dirty="0"/>
          </a:p>
          <a:p>
            <a:r>
              <a:rPr lang="en-US" sz="2800" b="1" dirty="0" smtClean="0"/>
              <a:t>Cleaning</a:t>
            </a:r>
            <a:r>
              <a:rPr lang="en-US" sz="2800" dirty="0" smtClean="0"/>
              <a:t>: This is the cleaning company that provides cleaning services.</a:t>
            </a:r>
            <a:endParaRPr lang="en-US" sz="2800" dirty="0"/>
          </a:p>
          <a:p>
            <a:pPr lvl="0"/>
            <a:r>
              <a:rPr lang="en-US" sz="2800" b="1" dirty="0" smtClean="0"/>
              <a:t>Auditors</a:t>
            </a:r>
            <a:r>
              <a:rPr lang="en-US" sz="2800" dirty="0" smtClean="0"/>
              <a:t>: auditors that oversee the management of funds allocated for the program.</a:t>
            </a:r>
            <a:endParaRPr lang="en-US" sz="2800" dirty="0"/>
          </a:p>
        </p:txBody>
      </p:sp>
    </p:spTree>
    <p:extLst>
      <p:ext uri="{BB962C8B-B14F-4D97-AF65-F5344CB8AC3E}">
        <p14:creationId xmlns:p14="http://schemas.microsoft.com/office/powerpoint/2010/main" val="2505221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Finalized Staffing Plan</a:t>
            </a:r>
            <a:endParaRPr lang="en-US" sz="5400" dirty="0"/>
          </a:p>
        </p:txBody>
      </p:sp>
      <p:sp>
        <p:nvSpPr>
          <p:cNvPr id="3" name="Content Placeholder 2"/>
          <p:cNvSpPr>
            <a:spLocks noGrp="1"/>
          </p:cNvSpPr>
          <p:nvPr>
            <p:ph idx="1"/>
          </p:nvPr>
        </p:nvSpPr>
        <p:spPr>
          <a:xfrm>
            <a:off x="685801" y="2215219"/>
            <a:ext cx="10131425" cy="3649133"/>
          </a:xfrm>
        </p:spPr>
        <p:txBody>
          <a:bodyPr>
            <a:normAutofit/>
          </a:bodyPr>
          <a:lstStyle/>
          <a:p>
            <a:pPr marL="0" indent="0">
              <a:buNone/>
            </a:pPr>
            <a:r>
              <a:rPr lang="en-US" sz="2800" dirty="0" smtClean="0"/>
              <a:t>The staffing plan includes the  all the employees that will work together in different department to ensure that all the objective of the project are achieved . The project will consist of the following instrumental employees;</a:t>
            </a:r>
          </a:p>
          <a:p>
            <a:r>
              <a:rPr lang="en-US" sz="2800" b="1" dirty="0" smtClean="0"/>
              <a:t>Executive </a:t>
            </a:r>
            <a:r>
              <a:rPr lang="en-US" sz="2800" b="1" dirty="0"/>
              <a:t>Project </a:t>
            </a:r>
            <a:r>
              <a:rPr lang="en-US" sz="2800" b="1" dirty="0" smtClean="0"/>
              <a:t>Manager</a:t>
            </a:r>
            <a:r>
              <a:rPr lang="en-US" sz="2800" dirty="0" smtClean="0"/>
              <a:t>: Controls and directs all the activities of the project.</a:t>
            </a:r>
          </a:p>
        </p:txBody>
      </p:sp>
    </p:spTree>
    <p:extLst>
      <p:ext uri="{BB962C8B-B14F-4D97-AF65-F5344CB8AC3E}">
        <p14:creationId xmlns:p14="http://schemas.microsoft.com/office/powerpoint/2010/main" val="3512869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Finalized Staffing </a:t>
            </a:r>
            <a:r>
              <a:rPr lang="en-US" b="1" dirty="0" smtClean="0"/>
              <a:t>Plan (continuation)</a:t>
            </a:r>
            <a:endParaRPr lang="en-US" dirty="0"/>
          </a:p>
        </p:txBody>
      </p:sp>
      <p:sp>
        <p:nvSpPr>
          <p:cNvPr id="6" name="Content Placeholder 5"/>
          <p:cNvSpPr>
            <a:spLocks noGrp="1"/>
          </p:cNvSpPr>
          <p:nvPr>
            <p:ph idx="1"/>
          </p:nvPr>
        </p:nvSpPr>
        <p:spPr/>
        <p:txBody>
          <a:bodyPr>
            <a:noAutofit/>
          </a:bodyPr>
          <a:lstStyle/>
          <a:p>
            <a:r>
              <a:rPr lang="en-US" sz="2800" b="1" dirty="0"/>
              <a:t>Project Management </a:t>
            </a:r>
            <a:r>
              <a:rPr lang="en-US" sz="2800" b="1" dirty="0" smtClean="0"/>
              <a:t>Staff</a:t>
            </a:r>
            <a:r>
              <a:rPr lang="en-US" sz="2800" dirty="0" smtClean="0"/>
              <a:t>: This included the executive member of the staff that head the various units of the program.</a:t>
            </a:r>
            <a:endParaRPr lang="en-US" sz="2800" dirty="0"/>
          </a:p>
          <a:p>
            <a:r>
              <a:rPr lang="en-US" sz="2800" b="1" dirty="0"/>
              <a:t>Field Officers, Veterans </a:t>
            </a:r>
            <a:r>
              <a:rPr lang="en-US" sz="2800" b="1" dirty="0" smtClean="0"/>
              <a:t>Affairs</a:t>
            </a:r>
            <a:r>
              <a:rPr lang="en-US" sz="2800" dirty="0" smtClean="0"/>
              <a:t>: conducts analysis to establish  </a:t>
            </a:r>
            <a:r>
              <a:rPr lang="en-US" sz="2800" dirty="0"/>
              <a:t>the eligibility </a:t>
            </a:r>
            <a:r>
              <a:rPr lang="en-US" sz="2800" dirty="0" smtClean="0"/>
              <a:t>of the homeless veterans to </a:t>
            </a:r>
            <a:r>
              <a:rPr lang="en-US" sz="2800" dirty="0"/>
              <a:t>receive federal benefits, medical, training education, shelter and other benefits provided under this </a:t>
            </a:r>
            <a:r>
              <a:rPr lang="en-US" sz="2800" dirty="0" smtClean="0"/>
              <a:t>program.</a:t>
            </a:r>
            <a:endParaRPr lang="en-US" sz="2800" dirty="0"/>
          </a:p>
          <a:p>
            <a:r>
              <a:rPr lang="en-US" sz="2800" b="1" dirty="0"/>
              <a:t>Community Social </a:t>
            </a:r>
            <a:r>
              <a:rPr lang="en-US" sz="2800" b="1" dirty="0" smtClean="0"/>
              <a:t>Workers</a:t>
            </a:r>
            <a:r>
              <a:rPr lang="en-US" sz="2800" dirty="0" smtClean="0"/>
              <a:t>: </a:t>
            </a:r>
            <a:r>
              <a:rPr lang="en-US" sz="2800" dirty="0"/>
              <a:t>assign the responsibility of providing social care for the homeless veterans and their families </a:t>
            </a:r>
            <a:r>
              <a:rPr lang="en-US" sz="2800" dirty="0" smtClean="0"/>
              <a:t>.</a:t>
            </a:r>
            <a:endParaRPr lang="en-US" sz="2800" dirty="0"/>
          </a:p>
        </p:txBody>
      </p:sp>
    </p:spTree>
    <p:extLst>
      <p:ext uri="{BB962C8B-B14F-4D97-AF65-F5344CB8AC3E}">
        <p14:creationId xmlns:p14="http://schemas.microsoft.com/office/powerpoint/2010/main" val="1108650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Finalized Staffing Plan (continuation)</a:t>
            </a:r>
            <a:endParaRPr lang="en-US" dirty="0"/>
          </a:p>
        </p:txBody>
      </p:sp>
      <p:sp>
        <p:nvSpPr>
          <p:cNvPr id="6" name="Content Placeholder 5"/>
          <p:cNvSpPr>
            <a:spLocks noGrp="1"/>
          </p:cNvSpPr>
          <p:nvPr>
            <p:ph idx="1"/>
          </p:nvPr>
        </p:nvSpPr>
        <p:spPr>
          <a:xfrm>
            <a:off x="685801" y="2284122"/>
            <a:ext cx="10131425" cy="3365024"/>
          </a:xfrm>
          <a:prstGeom prst="rect">
            <a:avLst/>
          </a:prstGeom>
        </p:spPr>
        <p:txBody>
          <a:bodyPr>
            <a:spAutoFit/>
          </a:bodyPr>
          <a:lstStyle/>
          <a:p>
            <a:r>
              <a:rPr lang="en-US" sz="2800" b="1" dirty="0"/>
              <a:t>Mental Health Social </a:t>
            </a:r>
            <a:r>
              <a:rPr lang="en-US" sz="2800" b="1" dirty="0" smtClean="0"/>
              <a:t>Worker: </a:t>
            </a:r>
            <a:r>
              <a:rPr lang="en-US" sz="2800" dirty="0" smtClean="0"/>
              <a:t>provides </a:t>
            </a:r>
            <a:r>
              <a:rPr lang="en-US" sz="2800" dirty="0"/>
              <a:t>the necessary health care services </a:t>
            </a:r>
            <a:r>
              <a:rPr lang="en-US" sz="2800" dirty="0" smtClean="0"/>
              <a:t>concerning the </a:t>
            </a:r>
            <a:r>
              <a:rPr lang="en-US" sz="2800" dirty="0"/>
              <a:t>mental </a:t>
            </a:r>
            <a:r>
              <a:rPr lang="en-US" sz="2800" dirty="0" smtClean="0"/>
              <a:t>health of </a:t>
            </a:r>
            <a:r>
              <a:rPr lang="en-US" sz="2800" dirty="0"/>
              <a:t>the homeless veterans</a:t>
            </a:r>
            <a:endParaRPr lang="en-US" sz="2800" b="1" dirty="0"/>
          </a:p>
          <a:p>
            <a:r>
              <a:rPr lang="en-US" sz="2800" b="1" dirty="0"/>
              <a:t>Sheltered Workshop </a:t>
            </a:r>
            <a:r>
              <a:rPr lang="en-US" sz="2800" b="1" dirty="0" smtClean="0"/>
              <a:t>Supervisor: </a:t>
            </a:r>
            <a:r>
              <a:rPr lang="en-US" sz="2800" dirty="0" smtClean="0"/>
              <a:t>provide the homeless veterans with necessary information </a:t>
            </a:r>
            <a:r>
              <a:rPr lang="en-US" sz="2800" dirty="0"/>
              <a:t>about how to settle the veterans and the best locations to settle the veterans</a:t>
            </a:r>
            <a:endParaRPr lang="en-US" sz="2800" b="1" dirty="0"/>
          </a:p>
          <a:p>
            <a:r>
              <a:rPr lang="en-US" sz="2800" b="1" dirty="0" smtClean="0"/>
              <a:t>Trainers</a:t>
            </a:r>
            <a:r>
              <a:rPr lang="en-US" sz="2800" dirty="0" smtClean="0"/>
              <a:t>: Provide training services and education for the homeless veterans in preparation for employment </a:t>
            </a:r>
            <a:endParaRPr lang="en-US" sz="2800" dirty="0"/>
          </a:p>
        </p:txBody>
      </p:sp>
    </p:spTree>
    <p:extLst>
      <p:ext uri="{BB962C8B-B14F-4D97-AF65-F5344CB8AC3E}">
        <p14:creationId xmlns:p14="http://schemas.microsoft.com/office/powerpoint/2010/main" val="3074659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Current Budget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85755285"/>
              </p:ext>
            </p:extLst>
          </p:nvPr>
        </p:nvGraphicFramePr>
        <p:xfrm>
          <a:off x="685799" y="1864701"/>
          <a:ext cx="10469880" cy="4336449"/>
        </p:xfrm>
        <a:graphic>
          <a:graphicData uri="http://schemas.openxmlformats.org/drawingml/2006/table">
            <a:tbl>
              <a:tblPr firstRow="1" firstCol="1" bandRow="1">
                <a:tableStyleId>{5C22544A-7EE6-4342-B048-85BDC9FD1C3A}</a:tableStyleId>
              </a:tblPr>
              <a:tblGrid>
                <a:gridCol w="4216923"/>
                <a:gridCol w="421852"/>
                <a:gridCol w="421852"/>
                <a:gridCol w="421852"/>
                <a:gridCol w="4557589"/>
                <a:gridCol w="429812"/>
              </a:tblGrid>
              <a:tr h="350659">
                <a:tc gridSpan="6">
                  <a:txBody>
                    <a:bodyPr/>
                    <a:lstStyle/>
                    <a:p>
                      <a:pPr marL="0" marR="0" fontAlgn="auto" hangingPunct="1">
                        <a:spcBef>
                          <a:spcPts val="0"/>
                        </a:spcBef>
                        <a:spcAft>
                          <a:spcPts val="0"/>
                        </a:spcAft>
                      </a:pPr>
                      <a:r>
                        <a:rPr lang="en-US" sz="2400" dirty="0">
                          <a:effectLst/>
                        </a:rPr>
                        <a:t>Budget for Housing for Homeless Veterans in Kentucky</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3089">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400" b="1" dirty="0">
                          <a:effectLst/>
                        </a:rPr>
                        <a:t>Personal( Staff and Contractors)</a:t>
                      </a:r>
                      <a:endParaRPr lang="en-US" sz="1800" b="1"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400" b="0" dirty="0">
                          <a:effectLst/>
                        </a:rPr>
                        <a:t>Executive Officer Manager</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$40,000.00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400" b="0" dirty="0">
                          <a:effectLst/>
                        </a:rPr>
                        <a:t>Project Management Staff</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$28,000.00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400" b="0" dirty="0">
                          <a:effectLst/>
                        </a:rPr>
                        <a:t>Field Officers, Veterans Affairs </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400">
                          <a:effectLst/>
                        </a:rPr>
                        <a:t>$28,000.00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400" b="0" dirty="0">
                          <a:effectLst/>
                        </a:rPr>
                        <a:t>Community Social Workers</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$25,000.00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400" b="0" dirty="0">
                          <a:effectLst/>
                        </a:rPr>
                        <a:t>Mental Health Social Worker</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$25,000.00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400" b="0" dirty="0">
                          <a:effectLst/>
                        </a:rPr>
                        <a:t>Sheltered Workshop Supervisor</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400">
                          <a:effectLst/>
                        </a:rPr>
                        <a:t>$24,000.00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2">
                  <a:txBody>
                    <a:bodyPr/>
                    <a:lstStyle/>
                    <a:p>
                      <a:pPr marL="0" marR="0" fontAlgn="auto" hangingPunct="1">
                        <a:spcBef>
                          <a:spcPts val="0"/>
                        </a:spcBef>
                        <a:spcAft>
                          <a:spcPts val="0"/>
                        </a:spcAft>
                      </a:pPr>
                      <a:r>
                        <a:rPr lang="en-US" sz="2400" b="0" dirty="0">
                          <a:effectLst/>
                        </a:rPr>
                        <a:t>Trainers </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$18,000.00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2">
                  <a:txBody>
                    <a:bodyPr/>
                    <a:lstStyle/>
                    <a:p>
                      <a:pPr marL="0" marR="0" fontAlgn="auto" hangingPunct="1">
                        <a:spcBef>
                          <a:spcPts val="0"/>
                        </a:spcBef>
                        <a:spcAft>
                          <a:spcPts val="0"/>
                        </a:spcAft>
                      </a:pPr>
                      <a:r>
                        <a:rPr lang="en-US" sz="2400" b="0" dirty="0">
                          <a:effectLst/>
                        </a:rPr>
                        <a:t>Medical Suppliers</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$50,000.00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400" b="0" dirty="0">
                          <a:effectLst/>
                        </a:rPr>
                        <a:t>Construction Company</a:t>
                      </a:r>
                      <a:endParaRPr lang="en-US" sz="18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8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400">
                          <a:effectLst/>
                        </a:rPr>
                        <a:t>$300,000.00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1625646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1"/>
            <a:ext cx="10131425" cy="1255776"/>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02318460"/>
              </p:ext>
            </p:extLst>
          </p:nvPr>
        </p:nvGraphicFramePr>
        <p:xfrm>
          <a:off x="685801" y="2157988"/>
          <a:ext cx="10506455" cy="4212796"/>
        </p:xfrm>
        <a:graphic>
          <a:graphicData uri="http://schemas.openxmlformats.org/drawingml/2006/table">
            <a:tbl>
              <a:tblPr firstRow="1" firstCol="1" bandRow="1">
                <a:tableStyleId>{5C22544A-7EE6-4342-B048-85BDC9FD1C3A}</a:tableStyleId>
              </a:tblPr>
              <a:tblGrid>
                <a:gridCol w="4412812"/>
                <a:gridCol w="441447"/>
                <a:gridCol w="441447"/>
                <a:gridCol w="441447"/>
                <a:gridCol w="4769302"/>
              </a:tblGrid>
              <a:tr h="304253">
                <a:tc gridSpan="3">
                  <a:txBody>
                    <a:bodyPr/>
                    <a:lstStyle/>
                    <a:p>
                      <a:pPr marL="0" marR="0" fontAlgn="auto" hangingPunct="1">
                        <a:spcBef>
                          <a:spcPts val="0"/>
                        </a:spcBef>
                        <a:spcAft>
                          <a:spcPts val="0"/>
                        </a:spcAft>
                      </a:pPr>
                      <a:r>
                        <a:rPr lang="en-US" sz="2000" dirty="0">
                          <a:effectLst/>
                        </a:rPr>
                        <a:t>Research and Advertising Cost</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4">
                  <a:txBody>
                    <a:bodyPr/>
                    <a:lstStyle/>
                    <a:p>
                      <a:pPr marL="0" marR="0" fontAlgn="auto" hangingPunct="1">
                        <a:spcBef>
                          <a:spcPts val="0"/>
                        </a:spcBef>
                        <a:spcAft>
                          <a:spcPts val="0"/>
                        </a:spcAft>
                      </a:pPr>
                      <a:r>
                        <a:rPr lang="en-US" sz="2000" b="0" dirty="0">
                          <a:effectLst/>
                        </a:rPr>
                        <a:t>Data Collection and Analysis Company</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a:effectLst/>
                        </a:rPr>
                        <a:t>$35,000.00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Population Censors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$20,000.00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Community Forums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$10,000.00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Individual Interviews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277598">
                <a:tc>
                  <a:txBody>
                    <a:bodyPr/>
                    <a:lstStyle/>
                    <a:p>
                      <a:endParaRPr lang="en-US" sz="1600" b="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Services ( Non-Personal) </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Duplicating and Printing </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$35,000.00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Employment</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$50,000.00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277598">
                <a:tc>
                  <a:txBody>
                    <a:bodyPr/>
                    <a:lstStyle/>
                    <a:p>
                      <a:endParaRPr lang="en-US" sz="1600" b="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r>
              <a:tr h="304253">
                <a:tc>
                  <a:txBody>
                    <a:bodyPr/>
                    <a:lstStyle/>
                    <a:p>
                      <a:pPr marL="0" marR="0" fontAlgn="auto" hangingPunct="1">
                        <a:spcBef>
                          <a:spcPts val="0"/>
                        </a:spcBef>
                        <a:spcAft>
                          <a:spcPts val="0"/>
                        </a:spcAft>
                      </a:pPr>
                      <a:r>
                        <a:rPr lang="en-US" sz="2000" b="0" dirty="0">
                          <a:effectLst/>
                        </a:rPr>
                        <a:t>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4">
                  <a:txBody>
                    <a:bodyPr/>
                    <a:lstStyle/>
                    <a:p>
                      <a:pPr marL="0" marR="0" fontAlgn="auto" hangingPunct="1">
                        <a:spcBef>
                          <a:spcPts val="0"/>
                        </a:spcBef>
                        <a:spcAft>
                          <a:spcPts val="0"/>
                        </a:spcAft>
                      </a:pPr>
                      <a:r>
                        <a:rPr lang="en-US" sz="2000" b="0" dirty="0">
                          <a:effectLst/>
                        </a:rPr>
                        <a:t>Conference and Meeting Rooms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dirty="0">
                          <a:effectLst/>
                        </a:rPr>
                        <a:t>$700.00</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Conference Booth 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$450.00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Computer Equipment 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$850.00</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1481379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773893"/>
              </p:ext>
            </p:extLst>
          </p:nvPr>
        </p:nvGraphicFramePr>
        <p:xfrm>
          <a:off x="685803" y="2065862"/>
          <a:ext cx="10131423" cy="4595787"/>
        </p:xfrm>
        <a:graphic>
          <a:graphicData uri="http://schemas.openxmlformats.org/drawingml/2006/table">
            <a:tbl>
              <a:tblPr firstRow="1" firstCol="1" bandRow="1">
                <a:tableStyleId>{5C22544A-7EE6-4342-B048-85BDC9FD1C3A}</a:tableStyleId>
              </a:tblPr>
              <a:tblGrid>
                <a:gridCol w="4087939"/>
                <a:gridCol w="408947"/>
                <a:gridCol w="408947"/>
                <a:gridCol w="408947"/>
                <a:gridCol w="4418184"/>
                <a:gridCol w="398459"/>
              </a:tblGrid>
              <a:tr h="251769">
                <a:tc gridSpan="3">
                  <a:txBody>
                    <a:bodyPr/>
                    <a:lstStyle/>
                    <a:p>
                      <a:pPr marL="0" marR="0" fontAlgn="auto" hangingPunct="1">
                        <a:spcBef>
                          <a:spcPts val="0"/>
                        </a:spcBef>
                        <a:spcAft>
                          <a:spcPts val="0"/>
                        </a:spcAft>
                      </a:pPr>
                      <a:r>
                        <a:rPr lang="en-US" sz="1800" dirty="0">
                          <a:effectLst/>
                        </a:rPr>
                        <a:t>Utilities, Telecommunications</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Cleaning</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$20,000.00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Electricity Supplier</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$30,000.00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Supplies</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Office</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$50,000.00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Computer</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$60,000.00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Food Stuff</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$10,000.00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Data Software</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$40,000.00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3">
                  <a:txBody>
                    <a:bodyPr/>
                    <a:lstStyle/>
                    <a:p>
                      <a:pPr marL="0" marR="0" fontAlgn="auto" hangingPunct="1">
                        <a:spcBef>
                          <a:spcPts val="0"/>
                        </a:spcBef>
                        <a:spcAft>
                          <a:spcPts val="0"/>
                        </a:spcAft>
                      </a:pPr>
                      <a:r>
                        <a:rPr lang="en-US" sz="1800" b="0">
                          <a:effectLst/>
                        </a:rPr>
                        <a:t>Healthcare Materials</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$50,000.00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Other Direct Cost</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Staff Meeting</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$15,000.00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3">
                  <a:txBody>
                    <a:bodyPr/>
                    <a:lstStyle/>
                    <a:p>
                      <a:pPr marL="0" marR="0" fontAlgn="auto" hangingPunct="1">
                        <a:spcBef>
                          <a:spcPts val="0"/>
                        </a:spcBef>
                        <a:spcAft>
                          <a:spcPts val="0"/>
                        </a:spcAft>
                      </a:pPr>
                      <a:r>
                        <a:rPr lang="en-US" sz="1800" b="0">
                          <a:effectLst/>
                        </a:rPr>
                        <a:t>Filing Tax Exemption</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dirty="0">
                          <a:effectLst/>
                        </a:rPr>
                        <a:t>$850.00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 </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Total Budget</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$970,850.00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dirty="0">
                        <a:effectLst/>
                        <a:latin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4194929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References</a:t>
            </a:r>
            <a:endParaRPr lang="en-US" sz="5400" b="1" dirty="0"/>
          </a:p>
        </p:txBody>
      </p:sp>
      <p:sp>
        <p:nvSpPr>
          <p:cNvPr id="3" name="Content Placeholder 2"/>
          <p:cNvSpPr>
            <a:spLocks noGrp="1"/>
          </p:cNvSpPr>
          <p:nvPr>
            <p:ph idx="1"/>
          </p:nvPr>
        </p:nvSpPr>
        <p:spPr/>
        <p:txBody>
          <a:bodyPr>
            <a:normAutofit fontScale="77500" lnSpcReduction="20000"/>
          </a:bodyPr>
          <a:lstStyle/>
          <a:p>
            <a:r>
              <a:rPr lang="en-US" sz="3300" dirty="0"/>
              <a:t>Soriano, F. I. (2016). </a:t>
            </a:r>
            <a:r>
              <a:rPr lang="en-US" sz="3300" i="1" dirty="0"/>
              <a:t>Conducting needs assessments: A multidisciplinary approach</a:t>
            </a:r>
            <a:r>
              <a:rPr lang="en-US" sz="3300" dirty="0"/>
              <a:t>.</a:t>
            </a:r>
          </a:p>
          <a:p>
            <a:pPr hangingPunct="0"/>
            <a:r>
              <a:rPr lang="en-US" sz="3300" dirty="0"/>
              <a:t>Lewis, J. A., Packard, T. R., &amp; Lewis, M. D. (2011). </a:t>
            </a:r>
            <a:r>
              <a:rPr lang="en-US" sz="3300" i="1" dirty="0"/>
              <a:t>Management of human service programs</a:t>
            </a:r>
            <a:r>
              <a:rPr lang="en-US" sz="3300" dirty="0"/>
              <a:t>. </a:t>
            </a:r>
            <a:r>
              <a:rPr lang="en-US" sz="3300" dirty="0" err="1"/>
              <a:t>Cengage</a:t>
            </a:r>
            <a:r>
              <a:rPr lang="en-US" sz="3300" dirty="0"/>
              <a:t> Learning.</a:t>
            </a:r>
          </a:p>
          <a:p>
            <a:pPr hangingPunct="0"/>
            <a:r>
              <a:rPr lang="en-US" sz="3300" dirty="0" err="1"/>
              <a:t>O”Toole</a:t>
            </a:r>
            <a:r>
              <a:rPr lang="en-US" sz="3300" dirty="0"/>
              <a:t> TP, Johnson EE, </a:t>
            </a:r>
            <a:r>
              <a:rPr lang="en-US" sz="3300" dirty="0" err="1"/>
              <a:t>Borgis</a:t>
            </a:r>
            <a:r>
              <a:rPr lang="en-US" sz="3300" dirty="0"/>
              <a:t> M, </a:t>
            </a:r>
            <a:r>
              <a:rPr lang="en-US" sz="3300" dirty="0" err="1"/>
              <a:t>Noack</a:t>
            </a:r>
            <a:r>
              <a:rPr lang="en-US" sz="3300" dirty="0"/>
              <a:t> A, Yoon J, </a:t>
            </a:r>
            <a:r>
              <a:rPr lang="en-US" sz="3300" dirty="0" err="1"/>
              <a:t>Gehlert</a:t>
            </a:r>
            <a:r>
              <a:rPr lang="en-US" sz="3300" dirty="0"/>
              <a:t> </a:t>
            </a:r>
            <a:r>
              <a:rPr lang="en-US" sz="3300" dirty="0" err="1"/>
              <a:t>E,et</a:t>
            </a:r>
            <a:r>
              <a:rPr lang="en-US" sz="3300" dirty="0"/>
              <a:t> al. (2018) </a:t>
            </a:r>
            <a:r>
              <a:rPr lang="en-US" sz="3300" i="1" dirty="0"/>
              <a:t>Population-Tailored Care for Homeless Veterans and Acute Care Use, Cost and </a:t>
            </a:r>
            <a:r>
              <a:rPr lang="en-US" sz="3300" i="1" dirty="0" err="1"/>
              <a:t>Satifaction</a:t>
            </a:r>
            <a:r>
              <a:rPr lang="en-US" sz="3300" i="1" dirty="0"/>
              <a:t>: A Prospective </a:t>
            </a:r>
            <a:r>
              <a:rPr lang="en-US" sz="3300" i="1" dirty="0" err="1"/>
              <a:t>Quais</a:t>
            </a:r>
            <a:r>
              <a:rPr lang="en-US" sz="3300" i="1" dirty="0"/>
              <a:t>-Experimental Trial. </a:t>
            </a:r>
            <a:r>
              <a:rPr lang="en-US" sz="3300" dirty="0" err="1"/>
              <a:t>Prev</a:t>
            </a:r>
            <a:r>
              <a:rPr lang="en-US" sz="3300" dirty="0"/>
              <a:t> </a:t>
            </a:r>
            <a:r>
              <a:rPr lang="en-US" sz="3300" dirty="0" err="1"/>
              <a:t>Chroinic</a:t>
            </a:r>
            <a:r>
              <a:rPr lang="en-US" sz="3300" dirty="0"/>
              <a:t> Dis.:15:170311. </a:t>
            </a:r>
            <a:r>
              <a:rPr lang="en-US" sz="3300" dirty="0" smtClean="0"/>
              <a:t>Simpson</a:t>
            </a:r>
            <a:r>
              <a:rPr lang="en-US" sz="3300" dirty="0"/>
              <a:t>, A. (2014). Community. In </a:t>
            </a:r>
            <a:r>
              <a:rPr lang="en-US" sz="3300" i="1" dirty="0"/>
              <a:t>The Brand Strategist’s Guide to Desire</a:t>
            </a:r>
            <a:r>
              <a:rPr lang="en-US" sz="3300" dirty="0"/>
              <a:t> (pp. 19-49). Palgrave Macmillan, London.</a:t>
            </a:r>
          </a:p>
          <a:p>
            <a:endParaRPr lang="en-US" dirty="0"/>
          </a:p>
        </p:txBody>
      </p:sp>
    </p:spTree>
    <p:extLst>
      <p:ext uri="{BB962C8B-B14F-4D97-AF65-F5344CB8AC3E}">
        <p14:creationId xmlns:p14="http://schemas.microsoft.com/office/powerpoint/2010/main" val="39352164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251</TotalTime>
  <Words>2271</Words>
  <Application>Microsoft Office PowerPoint</Application>
  <PresentationFormat>Custom</PresentationFormat>
  <Paragraphs>188</Paragraphs>
  <Slides>16</Slides>
  <Notes>12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Celestial</vt:lpstr>
      <vt:lpstr>Housing Homeless Veterans in Kentucky  </vt:lpstr>
      <vt:lpstr>Executive Summary</vt:lpstr>
      <vt:lpstr>Finalized Needs Assessment</vt:lpstr>
      <vt:lpstr>Finalized Needs Assessment (Continuation)</vt:lpstr>
      <vt:lpstr>Finalized Needs Assessment (Continuation)</vt:lpstr>
      <vt:lpstr>Finalized Needs Assessment (Continuation)</vt:lpstr>
      <vt:lpstr>Contractors List</vt:lpstr>
      <vt:lpstr>Contractors List (Continuation)</vt:lpstr>
      <vt:lpstr>Contractors List (Continuation)</vt:lpstr>
      <vt:lpstr>Finalized Staffing Plan</vt:lpstr>
      <vt:lpstr>Finalized Staffing Plan (continuation)</vt:lpstr>
      <vt:lpstr>Finalized Staffing Plan (continuation)</vt:lpstr>
      <vt:lpstr>Current Budget</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Housing Homeless Veterans in Kentucky</dc:title>
  <dc:creator>james omaira</dc:creator>
  <cp:lastModifiedBy>d</cp:lastModifiedBy>
  <cp:revision>55</cp:revision>
  <dcterms:created xsi:type="dcterms:W3CDTF">2018-04-23T06:50:17Z</dcterms:created>
  <dcterms:modified xsi:type="dcterms:W3CDTF">2018-04-23T22:42:02Z</dcterms:modified>
</cp:coreProperties>
</file>